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505" r:id="rId2"/>
    <p:sldId id="506" r:id="rId3"/>
    <p:sldId id="522" r:id="rId4"/>
    <p:sldId id="524" r:id="rId5"/>
    <p:sldId id="507" r:id="rId6"/>
    <p:sldId id="508" r:id="rId7"/>
    <p:sldId id="530" r:id="rId8"/>
    <p:sldId id="531" r:id="rId9"/>
    <p:sldId id="532" r:id="rId10"/>
    <p:sldId id="533" r:id="rId11"/>
    <p:sldId id="534" r:id="rId12"/>
    <p:sldId id="535" r:id="rId13"/>
    <p:sldId id="512" r:id="rId14"/>
    <p:sldId id="527" r:id="rId15"/>
    <p:sldId id="518" r:id="rId16"/>
    <p:sldId id="528" r:id="rId17"/>
    <p:sldId id="511" r:id="rId18"/>
    <p:sldId id="513" r:id="rId19"/>
    <p:sldId id="514" r:id="rId20"/>
    <p:sldId id="516" r:id="rId21"/>
    <p:sldId id="529" r:id="rId22"/>
    <p:sldId id="520" r:id="rId23"/>
    <p:sldId id="521" r:id="rId24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91" autoAdjust="0"/>
    <p:restoredTop sz="93383" autoAdjust="0"/>
  </p:normalViewPr>
  <p:slideViewPr>
    <p:cSldViewPr>
      <p:cViewPr varScale="1">
        <p:scale>
          <a:sx n="62" d="100"/>
          <a:sy n="62" d="100"/>
        </p:scale>
        <p:origin x="549" y="27"/>
      </p:cViewPr>
      <p:guideLst>
        <p:guide orient="horz" pos="2208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4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49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65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04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90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86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the function design recipe.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4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05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6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25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65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4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2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672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8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8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9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1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9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4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8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Midterm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“Bootcamp”</a:t>
            </a:r>
          </a:p>
          <a:p>
            <a:r>
              <a:rPr lang="en-US" dirty="0"/>
              <a:t>Lesson 8.7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F4492BD-6A9C-48FC-AC76-0B4FE11194A1}" type="slidenum">
              <a:rPr lang="en-US" smtClean="0"/>
              <a:pPr algn="ctr"/>
              <a:t>1</a:t>
            </a:fld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TexPoint fonts used in EMF. </a:t>
            </a:r>
          </a:p>
          <a:p>
            <a:r>
              <a:rPr lang="en-US"/>
              <a:t>Read the TexPoint manual before you delete this box.: </a:t>
            </a:r>
            <a:r>
              <a:rPr lang="en-US">
                <a:latin typeface="CMMI10"/>
              </a:rPr>
              <a:t>A</a:t>
            </a:r>
            <a:r>
              <a:rPr lang="en-US">
                <a:latin typeface="CMR10"/>
              </a:rPr>
              <a:t>A</a:t>
            </a:r>
            <a:r>
              <a:rPr lang="en-US">
                <a:latin typeface="CMSY10ORIG"/>
              </a:rPr>
              <a:t>A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2012-2015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4491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68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if there were more things in the world?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077362" y="3944848"/>
            <a:ext cx="2188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Data Definitions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321897" y="3944847"/>
            <a:ext cx="1472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Call Graph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57200" y="1785859"/>
            <a:ext cx="3429000" cy="1643141"/>
            <a:chOff x="1028700" y="1633459"/>
            <a:chExt cx="3429000" cy="1643141"/>
          </a:xfrm>
        </p:grpSpPr>
        <p:sp>
          <p:nvSpPr>
            <p:cNvPr id="4" name="Rectangle 3"/>
            <p:cNvSpPr/>
            <p:nvPr/>
          </p:nvSpPr>
          <p:spPr>
            <a:xfrm>
              <a:off x="1943100" y="1633459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World</a:t>
              </a:r>
            </a:p>
          </p:txBody>
        </p:sp>
        <p:cxnSp>
          <p:nvCxnSpPr>
            <p:cNvPr id="7" name="Straight Arrow Connector 6"/>
            <p:cNvCxnSpPr>
              <a:stCxn id="8" idx="0"/>
              <a:endCxn id="4" idx="2"/>
            </p:cNvCxnSpPr>
            <p:nvPr/>
          </p:nvCxnSpPr>
          <p:spPr>
            <a:xfrm flipV="1">
              <a:off x="1828800" y="2166859"/>
              <a:ext cx="914400" cy="5763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10287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8575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Traffic Light</a:t>
              </a:r>
            </a:p>
          </p:txBody>
        </p:sp>
        <p:cxnSp>
          <p:nvCxnSpPr>
            <p:cNvPr id="9" name="Straight Arrow Connector 8"/>
            <p:cNvCxnSpPr>
              <a:stCxn id="32" idx="0"/>
              <a:endCxn id="4" idx="2"/>
            </p:cNvCxnSpPr>
            <p:nvPr/>
          </p:nvCxnSpPr>
          <p:spPr>
            <a:xfrm flipH="1" flipV="1">
              <a:off x="2743200" y="2166859"/>
              <a:ext cx="914400" cy="5763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343400" y="1789362"/>
            <a:ext cx="3429000" cy="1643141"/>
            <a:chOff x="1028700" y="1633459"/>
            <a:chExt cx="3429000" cy="1643141"/>
          </a:xfrm>
        </p:grpSpPr>
        <p:sp>
          <p:nvSpPr>
            <p:cNvPr id="34" name="Rectangle 33"/>
            <p:cNvSpPr/>
            <p:nvPr/>
          </p:nvSpPr>
          <p:spPr>
            <a:xfrm>
              <a:off x="1943100" y="1633459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world-after-tick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87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cat-after-tick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8575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traffic-light-after-tick</a:t>
              </a:r>
            </a:p>
          </p:txBody>
        </p:sp>
      </p:grpSp>
      <p:cxnSp>
        <p:nvCxnSpPr>
          <p:cNvPr id="12" name="Straight Arrow Connector 11"/>
          <p:cNvCxnSpPr>
            <a:stCxn id="34" idx="2"/>
            <a:endCxn id="36" idx="0"/>
          </p:cNvCxnSpPr>
          <p:nvPr/>
        </p:nvCxnSpPr>
        <p:spPr>
          <a:xfrm flipH="1">
            <a:off x="5143500" y="2322762"/>
            <a:ext cx="914400" cy="576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4" idx="2"/>
            <a:endCxn id="37" idx="0"/>
          </p:cNvCxnSpPr>
          <p:nvPr/>
        </p:nvCxnSpPr>
        <p:spPr>
          <a:xfrm>
            <a:off x="6057900" y="2322762"/>
            <a:ext cx="914400" cy="576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940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if the motion of the cat were more complicated?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our problem, the components of the new cat were all "one-liners"</a:t>
            </a:r>
          </a:p>
          <a:p>
            <a:r>
              <a:rPr lang="en-US" dirty="0"/>
              <a:t>If the motion of the cat were more complicated, you might need to do some complicated computation to determine the next </a:t>
            </a:r>
            <a:r>
              <a:rPr lang="en-US" dirty="0" err="1"/>
              <a:t>x,y</a:t>
            </a:r>
            <a:r>
              <a:rPr lang="en-US" dirty="0"/>
              <a:t> position and next </a:t>
            </a:r>
            <a:r>
              <a:rPr lang="en-US" dirty="0" err="1"/>
              <a:t>x,y</a:t>
            </a:r>
            <a:r>
              <a:rPr lang="en-US" dirty="0"/>
              <a:t> velocities of the cat.</a:t>
            </a:r>
          </a:p>
          <a:p>
            <a:r>
              <a:rPr lang="en-US" dirty="0"/>
              <a:t>You'd turn some or all of these into help functions.</a:t>
            </a:r>
          </a:p>
          <a:p>
            <a:r>
              <a:rPr lang="en-US" dirty="0"/>
              <a:t>This still </a:t>
            </a:r>
            <a:r>
              <a:rPr lang="en-US" dirty="0" err="1"/>
              <a:t>still</a:t>
            </a:r>
            <a:r>
              <a:rPr lang="en-US" dirty="0"/>
              <a:t> winds up following the structure of the data: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52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68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if the motion of the cat were more complicated? (2)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077362" y="5562600"/>
            <a:ext cx="2188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Data Definitions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181067" y="3656216"/>
            <a:ext cx="1472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Call Graph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57200" y="1785859"/>
            <a:ext cx="3429000" cy="1643141"/>
            <a:chOff x="1028700" y="1633459"/>
            <a:chExt cx="3429000" cy="1643141"/>
          </a:xfrm>
        </p:grpSpPr>
        <p:sp>
          <p:nvSpPr>
            <p:cNvPr id="4" name="Rectangle 3"/>
            <p:cNvSpPr/>
            <p:nvPr/>
          </p:nvSpPr>
          <p:spPr>
            <a:xfrm>
              <a:off x="1943100" y="1633459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World</a:t>
              </a:r>
            </a:p>
          </p:txBody>
        </p:sp>
        <p:cxnSp>
          <p:nvCxnSpPr>
            <p:cNvPr id="7" name="Straight Arrow Connector 6"/>
            <p:cNvCxnSpPr>
              <a:stCxn id="8" idx="0"/>
              <a:endCxn id="4" idx="2"/>
            </p:cNvCxnSpPr>
            <p:nvPr/>
          </p:nvCxnSpPr>
          <p:spPr>
            <a:xfrm flipV="1">
              <a:off x="1828800" y="2166859"/>
              <a:ext cx="914400" cy="5763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10287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8575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Traffic Light</a:t>
              </a:r>
            </a:p>
          </p:txBody>
        </p:sp>
        <p:cxnSp>
          <p:nvCxnSpPr>
            <p:cNvPr id="9" name="Straight Arrow Connector 8"/>
            <p:cNvCxnSpPr>
              <a:stCxn id="32" idx="0"/>
              <a:endCxn id="4" idx="2"/>
            </p:cNvCxnSpPr>
            <p:nvPr/>
          </p:nvCxnSpPr>
          <p:spPr>
            <a:xfrm flipH="1" flipV="1">
              <a:off x="2743200" y="2166859"/>
              <a:ext cx="914400" cy="5763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343400" y="1789362"/>
            <a:ext cx="3429000" cy="1643141"/>
            <a:chOff x="1028700" y="1633459"/>
            <a:chExt cx="3429000" cy="1643141"/>
          </a:xfrm>
        </p:grpSpPr>
        <p:sp>
          <p:nvSpPr>
            <p:cNvPr id="34" name="Rectangle 33"/>
            <p:cNvSpPr/>
            <p:nvPr/>
          </p:nvSpPr>
          <p:spPr>
            <a:xfrm>
              <a:off x="1943100" y="1633459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world-after-tick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287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cat-after-tick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8575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traffic-light-after-tick</a:t>
              </a:r>
            </a:p>
          </p:txBody>
        </p:sp>
      </p:grpSp>
      <p:cxnSp>
        <p:nvCxnSpPr>
          <p:cNvPr id="12" name="Straight Arrow Connector 11"/>
          <p:cNvCxnSpPr>
            <a:stCxn id="34" idx="2"/>
            <a:endCxn id="36" idx="0"/>
          </p:cNvCxnSpPr>
          <p:nvPr/>
        </p:nvCxnSpPr>
        <p:spPr>
          <a:xfrm flipH="1">
            <a:off x="5143500" y="2322762"/>
            <a:ext cx="914400" cy="576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4" idx="2"/>
            <a:endCxn id="37" idx="0"/>
          </p:cNvCxnSpPr>
          <p:nvPr/>
        </p:nvCxnSpPr>
        <p:spPr>
          <a:xfrm>
            <a:off x="6057900" y="2322762"/>
            <a:ext cx="914400" cy="576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42950" y="3830172"/>
            <a:ext cx="1028700" cy="12752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x-</a:t>
            </a:r>
            <a:r>
              <a:rPr lang="en-US" sz="1600" dirty="0" err="1">
                <a:solidFill>
                  <a:schemeClr val="tx1"/>
                </a:solidFill>
              </a:rPr>
              <a:t>pos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y-</a:t>
            </a:r>
            <a:r>
              <a:rPr lang="en-US" sz="1600" dirty="0" err="1">
                <a:solidFill>
                  <a:schemeClr val="tx1"/>
                </a:solidFill>
              </a:rPr>
              <a:t>pos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x-</a:t>
            </a:r>
            <a:r>
              <a:rPr lang="en-US" sz="1600" dirty="0" err="1">
                <a:solidFill>
                  <a:schemeClr val="tx1"/>
                </a:solidFill>
              </a:rPr>
              <a:t>vel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y-</a:t>
            </a:r>
            <a:r>
              <a:rPr lang="en-US" sz="1600" dirty="0" err="1">
                <a:solidFill>
                  <a:schemeClr val="tx1"/>
                </a:solidFill>
              </a:rPr>
              <a:t>vel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selected?</a:t>
            </a:r>
          </a:p>
        </p:txBody>
      </p:sp>
      <p:cxnSp>
        <p:nvCxnSpPr>
          <p:cNvPr id="6" name="Straight Arrow Connector 5"/>
          <p:cNvCxnSpPr>
            <a:stCxn id="18" idx="0"/>
            <a:endCxn id="8" idx="2"/>
          </p:cNvCxnSpPr>
          <p:nvPr/>
        </p:nvCxnSpPr>
        <p:spPr>
          <a:xfrm flipV="1">
            <a:off x="1257300" y="3429000"/>
            <a:ext cx="0" cy="401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3484229" y="3645594"/>
            <a:ext cx="3547142" cy="3112347"/>
            <a:chOff x="3657600" y="3644995"/>
            <a:chExt cx="3547142" cy="3112347"/>
          </a:xfrm>
        </p:grpSpPr>
        <p:sp>
          <p:nvSpPr>
            <p:cNvPr id="21" name="Rectangle 20"/>
            <p:cNvSpPr/>
            <p:nvPr/>
          </p:nvSpPr>
          <p:spPr>
            <a:xfrm>
              <a:off x="3657600" y="3644995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cat-x-</a:t>
              </a:r>
              <a:r>
                <a:rPr lang="en-US" dirty="0" err="1">
                  <a:solidFill>
                    <a:schemeClr val="tx1"/>
                  </a:solidFill>
                </a:rPr>
                <a:t>pos</a:t>
              </a:r>
              <a:r>
                <a:rPr lang="en-US" dirty="0">
                  <a:solidFill>
                    <a:schemeClr val="tx1"/>
                  </a:solidFill>
                </a:rPr>
                <a:t>-after-tick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631072" y="4934469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cat-x-</a:t>
              </a:r>
              <a:r>
                <a:rPr lang="en-US" dirty="0" err="1">
                  <a:solidFill>
                    <a:schemeClr val="tx1"/>
                  </a:solidFill>
                </a:rPr>
                <a:t>vel</a:t>
              </a:r>
              <a:r>
                <a:rPr lang="en-US" dirty="0">
                  <a:solidFill>
                    <a:schemeClr val="tx1"/>
                  </a:solidFill>
                </a:rPr>
                <a:t>-after-tick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117808" y="5579206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cat-y-</a:t>
              </a:r>
              <a:r>
                <a:rPr lang="en-US" dirty="0" err="1">
                  <a:solidFill>
                    <a:schemeClr val="tx1"/>
                  </a:solidFill>
                </a:rPr>
                <a:t>vel</a:t>
              </a:r>
              <a:r>
                <a:rPr lang="en-US" dirty="0">
                  <a:solidFill>
                    <a:schemeClr val="tx1"/>
                  </a:solidFill>
                </a:rPr>
                <a:t>-after-tick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604542" y="6223942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cat-selected?-after-tick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144336" y="4289732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cat-y-</a:t>
              </a:r>
              <a:r>
                <a:rPr lang="en-US" dirty="0" err="1">
                  <a:solidFill>
                    <a:schemeClr val="tx1"/>
                  </a:solidFill>
                </a:rPr>
                <a:t>pos</a:t>
              </a:r>
              <a:r>
                <a:rPr lang="en-US" dirty="0">
                  <a:solidFill>
                    <a:schemeClr val="tx1"/>
                  </a:solidFill>
                </a:rPr>
                <a:t>-after-tick</a:t>
              </a:r>
            </a:p>
          </p:txBody>
        </p:sp>
      </p:grpSp>
      <p:cxnSp>
        <p:nvCxnSpPr>
          <p:cNvPr id="14" name="Straight Arrow Connector 13"/>
          <p:cNvCxnSpPr>
            <a:stCxn id="36" idx="2"/>
            <a:endCxn id="21" idx="0"/>
          </p:cNvCxnSpPr>
          <p:nvPr/>
        </p:nvCxnSpPr>
        <p:spPr>
          <a:xfrm flipH="1">
            <a:off x="4284329" y="3432503"/>
            <a:ext cx="859171" cy="213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6" idx="2"/>
            <a:endCxn id="25" idx="0"/>
          </p:cNvCxnSpPr>
          <p:nvPr/>
        </p:nvCxnSpPr>
        <p:spPr>
          <a:xfrm flipH="1">
            <a:off x="4771065" y="3432503"/>
            <a:ext cx="372435" cy="857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6" idx="2"/>
            <a:endCxn id="22" idx="0"/>
          </p:cNvCxnSpPr>
          <p:nvPr/>
        </p:nvCxnSpPr>
        <p:spPr>
          <a:xfrm>
            <a:off x="5143500" y="3432503"/>
            <a:ext cx="114301" cy="1502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36" idx="2"/>
            <a:endCxn id="23" idx="0"/>
          </p:cNvCxnSpPr>
          <p:nvPr/>
        </p:nvCxnSpPr>
        <p:spPr>
          <a:xfrm>
            <a:off x="5143500" y="3432503"/>
            <a:ext cx="601037" cy="2147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6" idx="2"/>
            <a:endCxn id="24" idx="0"/>
          </p:cNvCxnSpPr>
          <p:nvPr/>
        </p:nvCxnSpPr>
        <p:spPr>
          <a:xfrm>
            <a:off x="5143500" y="3432503"/>
            <a:ext cx="1087771" cy="2792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629400" y="4290331"/>
            <a:ext cx="2133600" cy="1178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You may not need all of these help functions if some of the components of the cat after the tick are one-liners.</a:t>
            </a:r>
          </a:p>
        </p:txBody>
      </p:sp>
    </p:spTree>
    <p:extLst>
      <p:ext uri="{BB962C8B-B14F-4D97-AF65-F5344CB8AC3E}">
        <p14:creationId xmlns:p14="http://schemas.microsoft.com/office/powerpoint/2010/main" val="1080393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Recursion Recipe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Recursion</a:t>
                      </a:r>
                      <a:r>
                        <a:rPr lang="en-US" sz="3200" baseline="0" dirty="0"/>
                        <a:t> and Self-Reference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Represent arbitrary-sized information using a </a:t>
                      </a:r>
                      <a:r>
                        <a:rPr lang="en-US" sz="3200" i="1" dirty="0">
                          <a:solidFill>
                            <a:srgbClr val="FF0000"/>
                          </a:solidFill>
                        </a:rPr>
                        <a:t>self-referential</a:t>
                      </a:r>
                      <a:r>
                        <a:rPr lang="en-US" sz="3200" dirty="0"/>
                        <a:t> (or </a:t>
                      </a:r>
                      <a:r>
                        <a:rPr lang="en-US" sz="3200" i="1" dirty="0">
                          <a:solidFill>
                            <a:srgbClr val="FF0000"/>
                          </a:solidFill>
                        </a:rPr>
                        <a:t>recursive</a:t>
                      </a:r>
                      <a:r>
                        <a:rPr lang="en-US" sz="3200" dirty="0"/>
                        <a:t>) data definition.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Self-reference in the data definition leads to self-reference in the template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Self-reference in the template leads to self-reference in the code.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45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Program Design Strategies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Design Strategies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1. Combine</a:t>
                      </a:r>
                      <a:r>
                        <a:rPr lang="en-US" sz="3200" baseline="0" dirty="0"/>
                        <a:t> simpler functions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2.</a:t>
                      </a:r>
                      <a:r>
                        <a:rPr lang="en-US" sz="3200" baseline="0" dirty="0"/>
                        <a:t> Use template for &lt;data </a:t>
                      </a:r>
                      <a:r>
                        <a:rPr lang="en-US" sz="3200" baseline="0" dirty="0" err="1"/>
                        <a:t>def</a:t>
                      </a:r>
                      <a:r>
                        <a:rPr lang="en-US" sz="3200" baseline="0" dirty="0"/>
                        <a:t>&gt; on &lt;value&gt;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3. Divide into cases on &lt;condition&gt;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4. Use HOF &lt;</a:t>
                      </a:r>
                      <a:r>
                        <a:rPr lang="en-US" sz="3200" dirty="0" err="1"/>
                        <a:t>mapfn</a:t>
                      </a:r>
                      <a:r>
                        <a:rPr lang="en-US" sz="3200" dirty="0"/>
                        <a:t>&gt; on &lt;value&gt;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5. Call a more general function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6. General Recursion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7. </a:t>
                      </a:r>
                      <a:r>
                        <a:rPr lang="en-US" sz="3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{</a:t>
                      </a:r>
                      <a:r>
                        <a:rPr lang="en-US" sz="3200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Initialize|Update</a:t>
                      </a:r>
                      <a:r>
                        <a:rPr lang="en-US" sz="3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}</a:t>
                      </a:r>
                      <a:r>
                        <a:rPr lang="en-US" sz="3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state of &lt;??&gt;</a:t>
                      </a:r>
                      <a:endParaRPr lang="en-US" sz="32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5075872"/>
            <a:ext cx="3810000" cy="1447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If you were tweeting out a description of how your function works, what would you say?</a:t>
            </a:r>
          </a:p>
        </p:txBody>
      </p:sp>
    </p:spTree>
    <p:extLst>
      <p:ext uri="{BB962C8B-B14F-4D97-AF65-F5344CB8AC3E}">
        <p14:creationId xmlns:p14="http://schemas.microsoft.com/office/powerpoint/2010/main" val="2671383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a Design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If there are independent/sequential pieces, then combine the simpler functions.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Is your problem a special case of another problem that might be easier to solve?  If so, solve the more general problem, and then use generalization.</a:t>
            </a:r>
          </a:p>
          <a:p>
            <a:r>
              <a:rPr lang="en-US" dirty="0"/>
              <a:t>Otherwise, find one or more simpler instances of same problem:</a:t>
            </a:r>
          </a:p>
          <a:p>
            <a:pPr lvl="1"/>
            <a:r>
              <a:rPr lang="en-US" dirty="0"/>
              <a:t>Is the input a list?  If so, consider using a HOF.</a:t>
            </a:r>
          </a:p>
          <a:p>
            <a:pPr lvl="1"/>
            <a:r>
              <a:rPr lang="en-US" dirty="0"/>
              <a:t>Is the simpler instance a substructure of the original?  If so, use the template.</a:t>
            </a:r>
          </a:p>
          <a:p>
            <a:pPr lvl="1"/>
            <a:r>
              <a:rPr lang="en-US" dirty="0"/>
              <a:t>Otherwise, use general recursion.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91200" y="5267007"/>
            <a:ext cx="29718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You've been doing this all term, so you probably know this.  But it's worth writing down anyway.</a:t>
            </a:r>
          </a:p>
        </p:txBody>
      </p:sp>
      <p:sp>
        <p:nvSpPr>
          <p:cNvPr id="7" name="Rectangle 6"/>
          <p:cNvSpPr/>
          <p:nvPr/>
        </p:nvSpPr>
        <p:spPr>
          <a:xfrm>
            <a:off x="6248400" y="3226356"/>
            <a:ext cx="2743200" cy="4144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e.g. number-list =&gt; number-list-from, mark-depth =&gt; mark-depth-from, 8-queens =&gt; n-queens</a:t>
            </a:r>
          </a:p>
        </p:txBody>
      </p:sp>
    </p:spTree>
    <p:extLst>
      <p:ext uri="{BB962C8B-B14F-4D97-AF65-F5344CB8AC3E}">
        <p14:creationId xmlns:p14="http://schemas.microsoft.com/office/powerpoint/2010/main" val="4095656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higher-order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one of the inputs is a list of values</a:t>
            </a:r>
          </a:p>
          <a:p>
            <a:r>
              <a:rPr lang="en-US" dirty="0"/>
              <a:t>you need to treat all the values in the list the same way and combine them the same way.</a:t>
            </a:r>
          </a:p>
          <a:p>
            <a:r>
              <a:rPr lang="en-US" dirty="0"/>
              <a:t>if your function doesn’t look at all the elements of the list, then probably an HOF is not suitable.</a:t>
            </a:r>
          </a:p>
          <a:p>
            <a:r>
              <a:rPr lang="en-US" dirty="0"/>
              <a:t>look at the types to help choose the right HOF.</a:t>
            </a:r>
          </a:p>
          <a:p>
            <a:r>
              <a:rPr lang="en-US" dirty="0"/>
              <a:t>you can write special-purpose HOFs for other kinds of tree-structured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34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inputs are always </a:t>
            </a:r>
            <a:r>
              <a:rPr lang="en-US" i="1" dirty="0">
                <a:solidFill>
                  <a:srgbClr val="FF0000"/>
                </a:solidFill>
              </a:rPr>
              <a:t>structured </a:t>
            </a:r>
            <a:r>
              <a:rPr lang="en-US" dirty="0"/>
              <a:t>(enumeration, compound or mixed) </a:t>
            </a:r>
            <a:r>
              <a:rPr lang="en-US" i="1" dirty="0">
                <a:solidFill>
                  <a:srgbClr val="FF0000"/>
                </a:solidFill>
              </a:rPr>
              <a:t>data</a:t>
            </a:r>
            <a:r>
              <a:rPr lang="en-US" dirty="0"/>
              <a:t>; </a:t>
            </a:r>
          </a:p>
          <a:p>
            <a:r>
              <a:rPr lang="en-US" dirty="0"/>
              <a:t>the function's organization is based on the </a:t>
            </a:r>
            <a:r>
              <a:rPr lang="en-US" i="1" dirty="0">
                <a:solidFill>
                  <a:srgbClr val="FF0000"/>
                </a:solidFill>
              </a:rPr>
              <a:t>data definition</a:t>
            </a:r>
            <a:r>
              <a:rPr lang="en-US" dirty="0"/>
              <a:t> for one (or more) of the function's parameters </a:t>
            </a:r>
          </a:p>
          <a:p>
            <a:r>
              <a:rPr lang="en-US" dirty="0"/>
              <a:t>one function per interconnected data definition</a:t>
            </a:r>
          </a:p>
          <a:p>
            <a:r>
              <a:rPr lang="en-US" i="1" dirty="0">
                <a:solidFill>
                  <a:srgbClr val="FF0000"/>
                </a:solidFill>
              </a:rPr>
              <a:t>recursions in the functions follow recursions in the data definitions.</a:t>
            </a:r>
          </a:p>
          <a:p>
            <a:r>
              <a:rPr lang="en-US" dirty="0"/>
              <a:t>are some of the decisions or transformations complicated?  Then introduce helper functions</a:t>
            </a:r>
          </a:p>
          <a:p>
            <a:pPr lvl="1"/>
            <a:r>
              <a:rPr lang="en-US" dirty="0"/>
              <a:t>There's a reason for that ugly little thing– document it and test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57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Inputs encode problems from a </a:t>
            </a:r>
            <a:r>
              <a:rPr lang="en-US" i="1" dirty="0">
                <a:solidFill>
                  <a:srgbClr val="FF0000"/>
                </a:solidFill>
              </a:rPr>
              <a:t>class of problems</a:t>
            </a:r>
          </a:p>
          <a:p>
            <a:r>
              <a:rPr lang="en-US" dirty="0"/>
              <a:t>Recursion solves </a:t>
            </a:r>
            <a:r>
              <a:rPr lang="en-US" i="1" dirty="0">
                <a:solidFill>
                  <a:srgbClr val="FF0000"/>
                </a:solidFill>
              </a:rPr>
              <a:t>a related problem </a:t>
            </a:r>
            <a:r>
              <a:rPr lang="en-US" dirty="0"/>
              <a:t>from the same class (“</a:t>
            </a:r>
            <a:r>
              <a:rPr lang="en-US" i="1" dirty="0" err="1">
                <a:solidFill>
                  <a:srgbClr val="FF0000"/>
                </a:solidFill>
              </a:rPr>
              <a:t>subgoal</a:t>
            </a:r>
            <a:r>
              <a:rPr lang="en-US" dirty="0"/>
              <a:t>” or “</a:t>
            </a:r>
            <a:r>
              <a:rPr lang="en-US" i="1" dirty="0" err="1">
                <a:solidFill>
                  <a:srgbClr val="FF0000"/>
                </a:solidFill>
              </a:rPr>
              <a:t>subproblem</a:t>
            </a:r>
            <a:r>
              <a:rPr lang="en-US" dirty="0"/>
              <a:t>”)</a:t>
            </a:r>
          </a:p>
          <a:p>
            <a:pPr lvl="1"/>
            <a:r>
              <a:rPr lang="en-US" dirty="0"/>
              <a:t>requires ad hoc insight to find a useful </a:t>
            </a:r>
            <a:r>
              <a:rPr lang="en-US" dirty="0" err="1"/>
              <a:t>subproblem</a:t>
            </a:r>
            <a:r>
              <a:rPr lang="en-US" dirty="0"/>
              <a:t>. </a:t>
            </a:r>
          </a:p>
          <a:p>
            <a:r>
              <a:rPr lang="en-US" dirty="0"/>
              <a:t>Termination argument is required: 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how are each of the </a:t>
            </a:r>
            <a:r>
              <a:rPr lang="en-US" i="1" dirty="0" err="1">
                <a:solidFill>
                  <a:srgbClr val="FF0000"/>
                </a:solidFill>
              </a:rPr>
              <a:t>subproblems</a:t>
            </a:r>
            <a:r>
              <a:rPr lang="en-US" i="1" dirty="0">
                <a:solidFill>
                  <a:srgbClr val="FF0000"/>
                </a:solidFill>
              </a:rPr>
              <a:t> easier </a:t>
            </a:r>
            <a:r>
              <a:rPr lang="en-US" dirty="0"/>
              <a:t>than the     original problem?</a:t>
            </a:r>
          </a:p>
          <a:p>
            <a:pPr lvl="1"/>
            <a:r>
              <a:rPr lang="en-US" dirty="0"/>
              <a:t>formulate this as a </a:t>
            </a:r>
            <a:r>
              <a:rPr lang="en-US" i="1" dirty="0">
                <a:solidFill>
                  <a:srgbClr val="FF0000"/>
                </a:solidFill>
              </a:rPr>
              <a:t>halting measure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35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Recursion vs. Structural Decomposition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Structural decomposition is a special case of general recursion:  it's a standard recipe for finding </a:t>
            </a:r>
            <a:r>
              <a:rPr lang="en-US" dirty="0" err="1"/>
              <a:t>subproblems</a:t>
            </a:r>
            <a:r>
              <a:rPr lang="en-US" dirty="0"/>
              <a:t> that are guaranteed to be easier, because a field is always smaller than the structure it’s contained in.</a:t>
            </a:r>
          </a:p>
          <a:p>
            <a:r>
              <a:rPr lang="en-US" dirty="0"/>
              <a:t>How to tell the difference between structural and general recursion:</a:t>
            </a:r>
          </a:p>
          <a:p>
            <a:pPr lvl="1"/>
            <a:r>
              <a:rPr lang="en-US" dirty="0"/>
              <a:t>In the definition of function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f</a:t>
            </a:r>
            <a:r>
              <a:rPr lang="en-US" dirty="0"/>
              <a:t> :</a:t>
            </a:r>
          </a:p>
          <a:p>
            <a:pPr marL="914400" lvl="2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(... (f (rest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)))</a:t>
            </a:r>
            <a:r>
              <a:rPr lang="en-US" dirty="0"/>
              <a:t> is structural decomposition</a:t>
            </a:r>
          </a:p>
          <a:p>
            <a:pPr lvl="3"/>
            <a:r>
              <a:rPr lang="en-US" dirty="0"/>
              <a:t>we’re calling </a:t>
            </a:r>
            <a:r>
              <a:rPr lang="en-US" b="1" dirty="0"/>
              <a:t>f</a:t>
            </a:r>
            <a:r>
              <a:rPr lang="en-US" dirty="0"/>
              <a:t> on a substructure of </a:t>
            </a:r>
            <a:r>
              <a:rPr lang="en-US" b="1" dirty="0" err="1"/>
              <a:t>lst</a:t>
            </a:r>
            <a:endParaRPr lang="en-US" b="1" dirty="0"/>
          </a:p>
          <a:p>
            <a:pPr marL="914400" lvl="2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(... (f (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)))</a:t>
            </a:r>
            <a:r>
              <a:rPr lang="en-US" dirty="0"/>
              <a:t> is general recursion</a:t>
            </a:r>
          </a:p>
          <a:p>
            <a:pPr lvl="3"/>
            <a:r>
              <a:rPr lang="en-US" dirty="0"/>
              <a:t>we’re calling f on something that depends on </a:t>
            </a:r>
            <a:r>
              <a:rPr lang="en-US" b="1" dirty="0"/>
              <a:t>(rest </a:t>
            </a:r>
            <a:r>
              <a:rPr lang="en-US" b="1" dirty="0" err="1"/>
              <a:t>lst</a:t>
            </a:r>
            <a:r>
              <a:rPr lang="en-US" b="1" dirty="0"/>
              <a:t>)</a:t>
            </a:r>
            <a:r>
              <a:rPr lang="en-US" dirty="0"/>
              <a:t>, but it’s not </a:t>
            </a:r>
            <a:r>
              <a:rPr lang="en-US" b="1" dirty="0"/>
              <a:t>(rest </a:t>
            </a:r>
            <a:r>
              <a:rPr lang="en-US" b="1" dirty="0" err="1"/>
              <a:t>lst</a:t>
            </a:r>
            <a:r>
              <a:rPr lang="en-US" b="1" dirty="0"/>
              <a:t>) </a:t>
            </a:r>
            <a:r>
              <a:rPr lang="en-US" dirty="0"/>
              <a:t>itself.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58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lesson is a review of the main points of the first part of this course.</a:t>
            </a:r>
          </a:p>
          <a:p>
            <a:r>
              <a:rPr lang="en-US" dirty="0"/>
              <a:t>These are mostly slides you should remember, or remixes of some of those slides.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414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Invariants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Your function may need to rely on information that is not under its control</a:t>
            </a:r>
          </a:p>
          <a:p>
            <a:pPr lvl="1"/>
            <a:r>
              <a:rPr lang="en-US" dirty="0" err="1"/>
              <a:t>eg</a:t>
            </a:r>
            <a:r>
              <a:rPr lang="en-US" dirty="0"/>
              <a:t>: an inventory has at most one entry for any ISBN</a:t>
            </a:r>
          </a:p>
          <a:p>
            <a:pPr lvl="1"/>
            <a:r>
              <a:rPr lang="en-US" dirty="0" err="1"/>
              <a:t>eg</a:t>
            </a:r>
            <a:r>
              <a:rPr lang="en-US" dirty="0"/>
              <a:t>: the rectangle is unselected</a:t>
            </a:r>
          </a:p>
          <a:p>
            <a:pPr lvl="1"/>
            <a:r>
              <a:rPr lang="en-US" dirty="0" err="1"/>
              <a:t>eg</a:t>
            </a:r>
            <a:r>
              <a:rPr lang="en-US" dirty="0"/>
              <a:t>: k = (length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eg</a:t>
            </a:r>
            <a:r>
              <a:rPr lang="en-US" dirty="0"/>
              <a:t>: u = (z+1)^2</a:t>
            </a:r>
          </a:p>
          <a:p>
            <a:r>
              <a:rPr lang="en-US" dirty="0"/>
              <a:t>Record this assumption as an invariant (WHERE clause).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699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Invariants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your contract is </a:t>
            </a:r>
            <a:r>
              <a:rPr lang="en-US" b="1" dirty="0"/>
              <a:t>f: Something -&gt; ??</a:t>
            </a:r>
            <a:r>
              <a:rPr lang="en-US" dirty="0"/>
              <a:t>, then your function has to give the right answer for every possible </a:t>
            </a:r>
            <a:r>
              <a:rPr lang="en-US" b="1" dirty="0"/>
              <a:t>Something</a:t>
            </a:r>
            <a:r>
              <a:rPr lang="en-US" dirty="0"/>
              <a:t>. </a:t>
            </a:r>
          </a:p>
          <a:p>
            <a:r>
              <a:rPr lang="en-US" dirty="0"/>
              <a:t>An invariant (</a:t>
            </a:r>
            <a:r>
              <a:rPr lang="en-US" b="1" dirty="0"/>
              <a:t>WHERE</a:t>
            </a:r>
            <a:r>
              <a:rPr lang="en-US" dirty="0"/>
              <a:t> clause) limits the function’s responsibility.</a:t>
            </a:r>
          </a:p>
          <a:p>
            <a:r>
              <a:rPr lang="en-US" dirty="0"/>
              <a:t>If you have a </a:t>
            </a:r>
            <a:r>
              <a:rPr lang="en-US" b="1" dirty="0"/>
              <a:t>WHERE</a:t>
            </a:r>
            <a:r>
              <a:rPr lang="en-US" dirty="0"/>
              <a:t> clause, the function is only responsible for giving the right answer for inputs that satisfy the invariant.</a:t>
            </a:r>
          </a:p>
          <a:p>
            <a:r>
              <a:rPr lang="en-US" b="1" dirty="0"/>
              <a:t>f</a:t>
            </a:r>
            <a:r>
              <a:rPr lang="en-US" dirty="0"/>
              <a:t>’s caller is responsible for making sure that the invariant is satisfied.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69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We've reviewed the big take-away points from the first half of the course.</a:t>
            </a:r>
          </a:p>
          <a:p>
            <a:r>
              <a:rPr lang="en-US" dirty="0"/>
              <a:t>Next: we will move on to classes and objects.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352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Do Problem Set 8.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50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914400"/>
          <a:ext cx="85344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/>
                        <a:t>The Point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1. It’s not calculus.</a:t>
                      </a:r>
                      <a:r>
                        <a:rPr lang="en-US" sz="3200" baseline="0" dirty="0"/>
                        <a:t>  Getting the right answer is 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  <a:latin typeface="Algerian" panose="04020705040A02060702" pitchFamily="82" charset="0"/>
                        </a:rPr>
                        <a:t>not enough</a:t>
                      </a:r>
                      <a:r>
                        <a:rPr lang="en-US" sz="3200" baseline="0" dirty="0"/>
                        <a:t>.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2. The goal</a:t>
                      </a:r>
                      <a:r>
                        <a:rPr lang="en-US" sz="3200" baseline="0" dirty="0"/>
                        <a:t> is to write </a:t>
                      </a:r>
                      <a:r>
                        <a:rPr lang="en-US" sz="3200" i="0" baseline="0" dirty="0">
                          <a:solidFill>
                            <a:srgbClr val="FF0000"/>
                          </a:solidFill>
                          <a:latin typeface="Algerian" panose="04020705040A02060702" pitchFamily="82" charset="0"/>
                        </a:rPr>
                        <a:t>beautiful programs</a:t>
                      </a:r>
                      <a:r>
                        <a:rPr lang="en-US" sz="3200" baseline="0" dirty="0"/>
                        <a:t>.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3.</a:t>
                      </a:r>
                      <a:r>
                        <a:rPr lang="en-US" sz="3200" baseline="0" dirty="0"/>
                        <a:t> A beautiful program is one that is readable, understandable, and modifiable by people.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800600" y="5334000"/>
            <a:ext cx="3429000" cy="1066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Remember the Point!</a:t>
            </a:r>
          </a:p>
        </p:txBody>
      </p:sp>
    </p:spTree>
    <p:extLst>
      <p:ext uri="{BB962C8B-B14F-4D97-AF65-F5344CB8AC3E}">
        <p14:creationId xmlns:p14="http://schemas.microsoft.com/office/powerpoint/2010/main" val="3527900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655699"/>
              </p:ext>
            </p:extLst>
          </p:nvPr>
        </p:nvGraphicFramePr>
        <p:xfrm>
          <a:off x="457200" y="426720"/>
          <a:ext cx="8229600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Principles for writing beautiful programs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1. Always</a:t>
                      </a:r>
                      <a:r>
                        <a:rPr lang="en-US" sz="3200" baseline="0" dirty="0"/>
                        <a:t> remember: </a:t>
                      </a:r>
                      <a:r>
                        <a:rPr lang="en-US" sz="3200" dirty="0"/>
                        <a:t>Programming is a People Discipline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2. Represent Information as Data; Interpret Data as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3.</a:t>
                      </a:r>
                      <a:r>
                        <a:rPr lang="en-US" sz="3200" baseline="0" dirty="0"/>
                        <a:t> Programs should consist of functions and methods that consume and produce values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4. Design Functions</a:t>
                      </a:r>
                      <a:r>
                        <a:rPr lang="en-US" sz="3200" baseline="0" dirty="0"/>
                        <a:t> Systematically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5. Design Systems Iteratively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6. Pass values when you can, share state only when you must.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29000" y="6019800"/>
            <a:ext cx="3352800" cy="3365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We haven’t gotten to this one yet</a:t>
            </a:r>
          </a:p>
        </p:txBody>
      </p:sp>
    </p:spTree>
    <p:extLst>
      <p:ext uri="{BB962C8B-B14F-4D97-AF65-F5344CB8AC3E}">
        <p14:creationId xmlns:p14="http://schemas.microsoft.com/office/powerpoint/2010/main" val="3849884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Design Functions Systematically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The Design Recipe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1. Information Analysis and Data 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2. Contract and Purpose Statement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3.</a:t>
                      </a:r>
                      <a:r>
                        <a:rPr lang="en-US" sz="3200" baseline="0" dirty="0"/>
                        <a:t> Examples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4. Design Strategy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5. Function</a:t>
                      </a:r>
                      <a:r>
                        <a:rPr lang="en-US" sz="3200" baseline="0" dirty="0"/>
                        <a:t> Definition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6. Tests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05200" y="5646682"/>
            <a:ext cx="4953000" cy="92228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</a:rPr>
              <a:t>Everything starts from the Design Recipe</a:t>
            </a:r>
          </a:p>
        </p:txBody>
      </p:sp>
    </p:spTree>
    <p:extLst>
      <p:ext uri="{BB962C8B-B14F-4D97-AF65-F5344CB8AC3E}">
        <p14:creationId xmlns:p14="http://schemas.microsoft.com/office/powerpoint/2010/main" val="3833403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Design functions systematically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Follow the recipe!</a:t>
            </a:r>
          </a:p>
          <a:p>
            <a:r>
              <a:rPr lang="en-US" dirty="0"/>
              <a:t>The structure of the data tells you the structure of the program.</a:t>
            </a:r>
          </a:p>
          <a:p>
            <a:pPr lvl="1"/>
            <a:r>
              <a:rPr lang="en-US" dirty="0"/>
              <a:t>Or at least gives you good hints!</a:t>
            </a:r>
          </a:p>
          <a:p>
            <a:pPr lvl="1"/>
            <a:r>
              <a:rPr lang="en-US" dirty="0"/>
              <a:t>Data Definition </a:t>
            </a:r>
            <a:r>
              <a:rPr lang="en-US" dirty="0">
                <a:sym typeface="Wingdings" pitchFamily="2" charset="2"/>
              </a:rPr>
              <a:t> Template  Code</a:t>
            </a:r>
            <a:endParaRPr lang="en-US" dirty="0"/>
          </a:p>
          <a:p>
            <a:pPr lvl="1"/>
            <a:r>
              <a:rPr lang="en-US" dirty="0"/>
              <a:t>The data definitions structure your </a:t>
            </a:r>
            <a:r>
              <a:rPr lang="en-US" dirty="0" err="1"/>
              <a:t>wishlist</a:t>
            </a:r>
            <a:r>
              <a:rPr lang="en-US" dirty="0"/>
              <a:t>, too.</a:t>
            </a:r>
          </a:p>
          <a:p>
            <a:r>
              <a:rPr lang="en-US" dirty="0"/>
              <a:t>Examples make you clarify your thinking</a:t>
            </a:r>
          </a:p>
          <a:p>
            <a:pPr lvl="1"/>
            <a:r>
              <a:rPr lang="en-US" dirty="0"/>
              <a:t>Be sure to cover corner cases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90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Structure of the Program Follows the Structure of the Data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call graph of our program mirrors the structure of the </a:t>
            </a:r>
          </a:p>
          <a:p>
            <a:r>
              <a:rPr lang="en-US" dirty="0"/>
              <a:t>Let' draw some pictures: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00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68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Structure of the Program Follows the Structure of the Data (2)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28700" y="1729952"/>
            <a:ext cx="1600200" cy="533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World</a:t>
            </a:r>
          </a:p>
        </p:txBody>
      </p:sp>
      <p:cxnSp>
        <p:nvCxnSpPr>
          <p:cNvPr id="7" name="Straight Arrow Connector 6"/>
          <p:cNvCxnSpPr>
            <a:stCxn id="8" idx="0"/>
            <a:endCxn id="4" idx="2"/>
          </p:cNvCxnSpPr>
          <p:nvPr/>
        </p:nvCxnSpPr>
        <p:spPr>
          <a:xfrm flipV="1">
            <a:off x="1828800" y="2263352"/>
            <a:ext cx="0" cy="479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28700" y="2743200"/>
            <a:ext cx="1600200" cy="533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Cat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429000" y="1768052"/>
            <a:ext cx="1600200" cy="1546648"/>
            <a:chOff x="4114800" y="1729952"/>
            <a:chExt cx="1600200" cy="1546648"/>
          </a:xfrm>
        </p:grpSpPr>
        <p:sp>
          <p:nvSpPr>
            <p:cNvPr id="13" name="Rectangle 12"/>
            <p:cNvSpPr/>
            <p:nvPr/>
          </p:nvSpPr>
          <p:spPr>
            <a:xfrm>
              <a:off x="4114800" y="1729952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world-after-tick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1148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cat-after-tick</a:t>
              </a:r>
            </a:p>
          </p:txBody>
        </p:sp>
        <p:cxnSp>
          <p:nvCxnSpPr>
            <p:cNvPr id="20" name="Straight Arrow Connector 19"/>
            <p:cNvCxnSpPr>
              <a:stCxn id="13" idx="2"/>
              <a:endCxn id="18" idx="0"/>
            </p:cNvCxnSpPr>
            <p:nvPr/>
          </p:nvCxnSpPr>
          <p:spPr>
            <a:xfrm>
              <a:off x="4914900" y="2263352"/>
              <a:ext cx="0" cy="4798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5253036" y="1768052"/>
            <a:ext cx="1600200" cy="1546648"/>
            <a:chOff x="4114800" y="1729952"/>
            <a:chExt cx="1600200" cy="1546648"/>
          </a:xfrm>
        </p:grpSpPr>
        <p:sp>
          <p:nvSpPr>
            <p:cNvPr id="23" name="Rectangle 22"/>
            <p:cNvSpPr/>
            <p:nvPr/>
          </p:nvSpPr>
          <p:spPr>
            <a:xfrm>
              <a:off x="4114800" y="1729952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world-to-scene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1148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place-cat</a:t>
              </a:r>
            </a:p>
          </p:txBody>
        </p:sp>
        <p:cxnSp>
          <p:nvCxnSpPr>
            <p:cNvPr id="25" name="Straight Arrow Connector 24"/>
            <p:cNvCxnSpPr>
              <a:stCxn id="23" idx="2"/>
              <a:endCxn id="24" idx="0"/>
            </p:cNvCxnSpPr>
            <p:nvPr/>
          </p:nvCxnSpPr>
          <p:spPr>
            <a:xfrm>
              <a:off x="4914900" y="2263352"/>
              <a:ext cx="0" cy="4798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7077073" y="1768052"/>
            <a:ext cx="1600200" cy="1546648"/>
            <a:chOff x="4114800" y="1729952"/>
            <a:chExt cx="1600200" cy="1546648"/>
          </a:xfrm>
        </p:grpSpPr>
        <p:sp>
          <p:nvSpPr>
            <p:cNvPr id="27" name="Rectangle 26"/>
            <p:cNvSpPr/>
            <p:nvPr/>
          </p:nvSpPr>
          <p:spPr>
            <a:xfrm>
              <a:off x="4114800" y="1729952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world-after-mouse-event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1148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cat-after-mouse-event</a:t>
              </a:r>
            </a:p>
          </p:txBody>
        </p:sp>
        <p:cxnSp>
          <p:nvCxnSpPr>
            <p:cNvPr id="29" name="Straight Arrow Connector 28"/>
            <p:cNvCxnSpPr>
              <a:stCxn id="27" idx="2"/>
              <a:endCxn id="28" idx="0"/>
            </p:cNvCxnSpPr>
            <p:nvPr/>
          </p:nvCxnSpPr>
          <p:spPr>
            <a:xfrm>
              <a:off x="4914900" y="2263352"/>
              <a:ext cx="0" cy="4798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734462" y="3867235"/>
            <a:ext cx="2188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Data Definitions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58798" y="3867236"/>
            <a:ext cx="1592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Call Graphs</a:t>
            </a:r>
          </a:p>
        </p:txBody>
      </p:sp>
    </p:spTree>
    <p:extLst>
      <p:ext uri="{BB962C8B-B14F-4D97-AF65-F5344CB8AC3E}">
        <p14:creationId xmlns:p14="http://schemas.microsoft.com/office/powerpoint/2010/main" val="1008666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Structure of the Program Follows the Structure of the Data (3)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28700" y="1729952"/>
            <a:ext cx="1600200" cy="533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World</a:t>
            </a:r>
          </a:p>
        </p:txBody>
      </p:sp>
      <p:cxnSp>
        <p:nvCxnSpPr>
          <p:cNvPr id="7" name="Straight Arrow Connector 6"/>
          <p:cNvCxnSpPr>
            <a:stCxn id="8" idx="0"/>
            <a:endCxn id="4" idx="2"/>
          </p:cNvCxnSpPr>
          <p:nvPr/>
        </p:nvCxnSpPr>
        <p:spPr>
          <a:xfrm flipV="1">
            <a:off x="1828800" y="2263352"/>
            <a:ext cx="0" cy="479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28700" y="2743200"/>
            <a:ext cx="1600200" cy="533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Cat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5181600" y="1783504"/>
            <a:ext cx="1600200" cy="1546648"/>
            <a:chOff x="4114800" y="1729952"/>
            <a:chExt cx="1600200" cy="1546648"/>
          </a:xfrm>
        </p:grpSpPr>
        <p:sp>
          <p:nvSpPr>
            <p:cNvPr id="27" name="Rectangle 26"/>
            <p:cNvSpPr/>
            <p:nvPr/>
          </p:nvSpPr>
          <p:spPr>
            <a:xfrm>
              <a:off x="4114800" y="1729952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world-after-mouse-event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114800" y="27432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cat-after-mouse-event</a:t>
              </a:r>
            </a:p>
          </p:txBody>
        </p:sp>
        <p:cxnSp>
          <p:nvCxnSpPr>
            <p:cNvPr id="29" name="Straight Arrow Connector 28"/>
            <p:cNvCxnSpPr>
              <a:stCxn id="27" idx="2"/>
              <a:endCxn id="28" idx="0"/>
            </p:cNvCxnSpPr>
            <p:nvPr/>
          </p:nvCxnSpPr>
          <p:spPr>
            <a:xfrm>
              <a:off x="4914900" y="2263352"/>
              <a:ext cx="0" cy="4798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352424" y="3469648"/>
            <a:ext cx="3324226" cy="2008277"/>
            <a:chOff x="733425" y="4852057"/>
            <a:chExt cx="3324226" cy="2217653"/>
          </a:xfrm>
        </p:grpSpPr>
        <p:sp>
          <p:nvSpPr>
            <p:cNvPr id="30" name="Rectangle 29"/>
            <p:cNvSpPr/>
            <p:nvPr/>
          </p:nvSpPr>
          <p:spPr>
            <a:xfrm>
              <a:off x="1457325" y="4852057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Mouse Event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33425" y="5861214"/>
              <a:ext cx="1314450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“button-down”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738313" y="6311573"/>
              <a:ext cx="1314450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“button-up”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743201" y="6761933"/>
              <a:ext cx="1314450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“drag”</a:t>
              </a:r>
            </a:p>
          </p:txBody>
        </p:sp>
        <p:cxnSp>
          <p:nvCxnSpPr>
            <p:cNvPr id="9" name="Straight Arrow Connector 8"/>
            <p:cNvCxnSpPr>
              <a:stCxn id="5" idx="0"/>
              <a:endCxn id="30" idx="2"/>
            </p:cNvCxnSpPr>
            <p:nvPr/>
          </p:nvCxnSpPr>
          <p:spPr>
            <a:xfrm flipV="1">
              <a:off x="1390650" y="5385457"/>
              <a:ext cx="866775" cy="4757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31" idx="0"/>
              <a:endCxn id="30" idx="2"/>
            </p:cNvCxnSpPr>
            <p:nvPr/>
          </p:nvCxnSpPr>
          <p:spPr>
            <a:xfrm flipH="1" flipV="1">
              <a:off x="2257425" y="5385457"/>
              <a:ext cx="138113" cy="9261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32" idx="0"/>
              <a:endCxn id="30" idx="2"/>
            </p:cNvCxnSpPr>
            <p:nvPr/>
          </p:nvCxnSpPr>
          <p:spPr>
            <a:xfrm flipH="1" flipV="1">
              <a:off x="2257425" y="5385457"/>
              <a:ext cx="1143001" cy="13764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3395662" y="3811588"/>
            <a:ext cx="1600200" cy="533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cat-after-button-down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181600" y="3811588"/>
            <a:ext cx="1600200" cy="533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cat-after-button-up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967538" y="3800078"/>
            <a:ext cx="1600200" cy="533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cat-after-drag</a:t>
            </a:r>
          </a:p>
        </p:txBody>
      </p:sp>
      <p:cxnSp>
        <p:nvCxnSpPr>
          <p:cNvPr id="19" name="Straight Arrow Connector 18"/>
          <p:cNvCxnSpPr>
            <a:stCxn id="28" idx="2"/>
            <a:endCxn id="33" idx="0"/>
          </p:cNvCxnSpPr>
          <p:nvPr/>
        </p:nvCxnSpPr>
        <p:spPr>
          <a:xfrm flipH="1">
            <a:off x="4195762" y="3330152"/>
            <a:ext cx="1785938" cy="481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8" idx="2"/>
            <a:endCxn id="34" idx="0"/>
          </p:cNvCxnSpPr>
          <p:nvPr/>
        </p:nvCxnSpPr>
        <p:spPr>
          <a:xfrm>
            <a:off x="5981700" y="3330152"/>
            <a:ext cx="0" cy="481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8" idx="2"/>
            <a:endCxn id="35" idx="0"/>
          </p:cNvCxnSpPr>
          <p:nvPr/>
        </p:nvCxnSpPr>
        <p:spPr>
          <a:xfrm>
            <a:off x="5981700" y="3330152"/>
            <a:ext cx="1785938" cy="4699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45697" y="4709266"/>
            <a:ext cx="1472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Call Graph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19175" y="6214601"/>
            <a:ext cx="2188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Data Definitions</a:t>
            </a:r>
          </a:p>
        </p:txBody>
      </p:sp>
      <p:sp>
        <p:nvSpPr>
          <p:cNvPr id="18" name="Arc 17"/>
          <p:cNvSpPr/>
          <p:nvPr/>
        </p:nvSpPr>
        <p:spPr>
          <a:xfrm rot="7655387">
            <a:off x="1684377" y="3814761"/>
            <a:ext cx="304800" cy="320252"/>
          </a:xfrm>
          <a:prstGeom prst="arc">
            <a:avLst>
              <a:gd name="adj1" fmla="val 15293596"/>
              <a:gd name="adj2" fmla="val 137800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7851929">
            <a:off x="5451106" y="2654351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098131" y="5693863"/>
            <a:ext cx="1981200" cy="4526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The arcs indicate an "or" relationship</a:t>
            </a:r>
          </a:p>
        </p:txBody>
      </p:sp>
      <p:sp>
        <p:nvSpPr>
          <p:cNvPr id="25" name="Freeform 24"/>
          <p:cNvSpPr/>
          <p:nvPr/>
        </p:nvSpPr>
        <p:spPr>
          <a:xfrm>
            <a:off x="2297526" y="4157062"/>
            <a:ext cx="2727832" cy="1536807"/>
          </a:xfrm>
          <a:custGeom>
            <a:avLst/>
            <a:gdLst>
              <a:gd name="connsiteX0" fmla="*/ 2727832 w 2727832"/>
              <a:gd name="connsiteY0" fmla="*/ 1536807 h 1536807"/>
              <a:gd name="connsiteX1" fmla="*/ 1859536 w 2727832"/>
              <a:gd name="connsiteY1" fmla="*/ 676195 h 1536807"/>
              <a:gd name="connsiteX2" fmla="*/ 1091133 w 2727832"/>
              <a:gd name="connsiteY2" fmla="*/ 791456 h 1536807"/>
              <a:gd name="connsiteX3" fmla="*/ 0 w 2727832"/>
              <a:gd name="connsiteY3" fmla="*/ 0 h 153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7832" h="1536807">
                <a:moveTo>
                  <a:pt x="2727832" y="1536807"/>
                </a:moveTo>
                <a:cubicBezTo>
                  <a:pt x="2430075" y="1168613"/>
                  <a:pt x="2132319" y="800420"/>
                  <a:pt x="1859536" y="676195"/>
                </a:cubicBezTo>
                <a:cubicBezTo>
                  <a:pt x="1586753" y="551970"/>
                  <a:pt x="1401056" y="904155"/>
                  <a:pt x="1091133" y="791456"/>
                </a:cubicBezTo>
                <a:cubicBezTo>
                  <a:pt x="781210" y="678757"/>
                  <a:pt x="390605" y="339378"/>
                  <a:pt x="0" y="0"/>
                </a:cubicBezTo>
              </a:path>
            </a:pathLst>
          </a:custGeom>
          <a:noFill/>
          <a:ln>
            <a:tailEnd type="arrow" w="lg" len="lg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025358" y="3565392"/>
            <a:ext cx="560934" cy="2128477"/>
          </a:xfrm>
          <a:custGeom>
            <a:avLst/>
            <a:gdLst>
              <a:gd name="connsiteX0" fmla="*/ 0 w 560934"/>
              <a:gd name="connsiteY0" fmla="*/ 2128477 h 2128477"/>
              <a:gd name="connsiteX1" fmla="*/ 46104 w 560934"/>
              <a:gd name="connsiteY1" fmla="*/ 806823 h 2128477"/>
              <a:gd name="connsiteX2" fmla="*/ 69156 w 560934"/>
              <a:gd name="connsiteY2" fmla="*/ 145996 h 2128477"/>
              <a:gd name="connsiteX3" fmla="*/ 560934 w 560934"/>
              <a:gd name="connsiteY3" fmla="*/ 0 h 212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0934" h="2128477">
                <a:moveTo>
                  <a:pt x="0" y="2128477"/>
                </a:moveTo>
                <a:lnTo>
                  <a:pt x="46104" y="806823"/>
                </a:lnTo>
                <a:cubicBezTo>
                  <a:pt x="57630" y="476410"/>
                  <a:pt x="-16649" y="280466"/>
                  <a:pt x="69156" y="145996"/>
                </a:cubicBezTo>
                <a:cubicBezTo>
                  <a:pt x="154961" y="11526"/>
                  <a:pt x="357947" y="5763"/>
                  <a:pt x="560934" y="0"/>
                </a:cubicBezTo>
              </a:path>
            </a:pathLst>
          </a:custGeom>
          <a:noFill/>
          <a:ln>
            <a:headEnd type="none"/>
            <a:tailEnd type="arrow" w="lg" len="lg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190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76fc126d3114d2cd7af425e30d91d1d47f7702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13579</TotalTime>
  <Words>1359</Words>
  <Application>Microsoft Office PowerPoint</Application>
  <PresentationFormat>On-screen Show (4:3)</PresentationFormat>
  <Paragraphs>203</Paragraphs>
  <Slides>23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Algerian</vt:lpstr>
      <vt:lpstr>Arial</vt:lpstr>
      <vt:lpstr>Calibri</vt:lpstr>
      <vt:lpstr>CMMI10</vt:lpstr>
      <vt:lpstr>CMR10</vt:lpstr>
      <vt:lpstr>CMSY10ORIG</vt:lpstr>
      <vt:lpstr>Consolas</vt:lpstr>
      <vt:lpstr>Helvetica Neue</vt:lpstr>
      <vt:lpstr>Wingdings</vt:lpstr>
      <vt:lpstr>1_Office Theme</vt:lpstr>
      <vt:lpstr>Midterm Review</vt:lpstr>
      <vt:lpstr>Introduction</vt:lpstr>
      <vt:lpstr>PowerPoint Presentation</vt:lpstr>
      <vt:lpstr>PowerPoint Presentation</vt:lpstr>
      <vt:lpstr>How to Design Functions Systematically</vt:lpstr>
      <vt:lpstr> Design functions systematically</vt:lpstr>
      <vt:lpstr>The Structure of the Program Follows the Structure of the Data (1)</vt:lpstr>
      <vt:lpstr>The Structure of the Program Follows the Structure of the Data (2)</vt:lpstr>
      <vt:lpstr>The Structure of the Program Follows the Structure of the Data (3)</vt:lpstr>
      <vt:lpstr>What if there were more things in the world?</vt:lpstr>
      <vt:lpstr>What if the motion of the cat were more complicated?</vt:lpstr>
      <vt:lpstr>What if the motion of the cat were more complicated? (2)</vt:lpstr>
      <vt:lpstr>The Recursion Recipe</vt:lpstr>
      <vt:lpstr>Typical Program Design Strategies</vt:lpstr>
      <vt:lpstr>Choosing a Design Strategy</vt:lpstr>
      <vt:lpstr>Using a higher-order function</vt:lpstr>
      <vt:lpstr>Using a template</vt:lpstr>
      <vt:lpstr>General Recursion</vt:lpstr>
      <vt:lpstr>General Recursion vs. Structural Decomposition</vt:lpstr>
      <vt:lpstr>Invariants (1)</vt:lpstr>
      <vt:lpstr>Invariants (2)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181</cp:revision>
  <dcterms:created xsi:type="dcterms:W3CDTF">2010-06-24T16:22:15Z</dcterms:created>
  <dcterms:modified xsi:type="dcterms:W3CDTF">2016-10-26T02:56:11Z</dcterms:modified>
</cp:coreProperties>
</file>